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imes New Roman MT" charset="1" panose="02030502070405020303"/>
      <p:regular r:id="rId23"/>
    </p:embeddedFont>
    <p:embeddedFont>
      <p:font typeface="Times New Roman MT Bold Italics" charset="1" panose="02030802070405090303"/>
      <p:regular r:id="rId24"/>
    </p:embeddedFont>
    <p:embeddedFont>
      <p:font typeface="Times New Roman MT Bold" charset="1" panose="02030802070405020303"/>
      <p:regular r:id="rId25"/>
    </p:embeddedFont>
    <p:embeddedFont>
      <p:font typeface="Times New Roman MT Italics" charset="1" panose="02030502070405090303"/>
      <p:regular r:id="rId26"/>
    </p:embeddedFont>
    <p:embeddedFont>
      <p:font typeface="Cooper BT Light" charset="1" panose="0208050304030B020404"/>
      <p:regular r:id="rId27"/>
    </p:embeddedFont>
    <p:embeddedFont>
      <p:font typeface="Cooper BT Bold" charset="1" panose="0208080404030B0204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3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44169" y="3826907"/>
            <a:ext cx="11525799" cy="471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0"/>
              </a:lnSpc>
            </a:pPr>
            <a:r>
              <a:rPr lang="en-US" sz="12700" spc="-381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Theaters vs. Streaming: What Predicts Success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893194"/>
            <a:ext cx="171345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Prepared by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079" y="1057275"/>
            <a:ext cx="4675579" cy="41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999" spc="-8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BAN 612 Project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2012" y="8274194"/>
            <a:ext cx="5108394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b="true" sz="3299" i="true" spc="-98">
                <a:solidFill>
                  <a:srgbClr val="FFFFFF"/>
                </a:solidFill>
                <a:latin typeface="Times New Roman MT Bold Italics"/>
                <a:ea typeface="Times New Roman MT Bold Italics"/>
                <a:cs typeface="Times New Roman MT Bold Italics"/>
                <a:sym typeface="Times New Roman MT Bold Italics"/>
              </a:rPr>
              <a:t>Samadrita Roy Chowdhury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344" y="2547388"/>
            <a:ext cx="11301259" cy="748708"/>
          </a:xfrm>
          <a:custGeom>
            <a:avLst/>
            <a:gdLst/>
            <a:ahLst/>
            <a:cxnLst/>
            <a:rect r="r" b="b" t="t" l="l"/>
            <a:pathLst>
              <a:path h="748708" w="11301259">
                <a:moveTo>
                  <a:pt x="0" y="0"/>
                </a:moveTo>
                <a:lnTo>
                  <a:pt x="11301259" y="0"/>
                </a:lnTo>
                <a:lnTo>
                  <a:pt x="11301259" y="748709"/>
                </a:lnTo>
                <a:lnTo>
                  <a:pt x="0" y="748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344" y="4000805"/>
            <a:ext cx="5785414" cy="5257495"/>
          </a:xfrm>
          <a:custGeom>
            <a:avLst/>
            <a:gdLst/>
            <a:ahLst/>
            <a:cxnLst/>
            <a:rect r="r" b="b" t="t" l="l"/>
            <a:pathLst>
              <a:path h="5257495" w="5785414">
                <a:moveTo>
                  <a:pt x="0" y="0"/>
                </a:moveTo>
                <a:lnTo>
                  <a:pt x="5785414" y="0"/>
                </a:lnTo>
                <a:lnTo>
                  <a:pt x="5785414" y="5257495"/>
                </a:lnTo>
                <a:lnTo>
                  <a:pt x="0" y="5257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43695" y="663397"/>
            <a:ext cx="5355737" cy="6356958"/>
          </a:xfrm>
          <a:custGeom>
            <a:avLst/>
            <a:gdLst/>
            <a:ahLst/>
            <a:cxnLst/>
            <a:rect r="r" b="b" t="t" l="l"/>
            <a:pathLst>
              <a:path h="6356958" w="5355737">
                <a:moveTo>
                  <a:pt x="0" y="0"/>
                </a:moveTo>
                <a:lnTo>
                  <a:pt x="5355737" y="0"/>
                </a:lnTo>
                <a:lnTo>
                  <a:pt x="535573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1268" y="422119"/>
            <a:ext cx="10133730" cy="212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3"/>
              </a:lnSpc>
            </a:pPr>
            <a:r>
              <a:rPr lang="en-US" sz="8281" spc="-248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Streaming Model (Gradient Boosting)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99432" y="885817"/>
            <a:ext cx="35986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58024" y="7641401"/>
            <a:ext cx="9901276" cy="190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8038" indent="-374019" lvl="1">
              <a:lnSpc>
                <a:spcPts val="3811"/>
              </a:lnSpc>
              <a:buFont typeface="Arial"/>
              <a:buChar char="•"/>
            </a:pPr>
            <a:r>
              <a:rPr lang="en-US" sz="3464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Goal: Predict Top-quartile RT score (binary)</a:t>
            </a:r>
          </a:p>
          <a:p>
            <a:pPr algn="ctr" marL="748038" indent="-374019" lvl="1">
              <a:lnSpc>
                <a:spcPts val="3811"/>
              </a:lnSpc>
              <a:buFont typeface="Arial"/>
              <a:buChar char="•"/>
            </a:pPr>
            <a:r>
              <a:rPr lang="en-US" sz="3464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Why GB: handles nonlinearity &amp; interactions</a:t>
            </a:r>
          </a:p>
          <a:p>
            <a:pPr algn="ctr" marL="748038" indent="-374019" lvl="1">
              <a:lnSpc>
                <a:spcPts val="3811"/>
              </a:lnSpc>
              <a:buFont typeface="Arial"/>
              <a:buChar char="•"/>
            </a:pPr>
            <a:r>
              <a:rPr lang="en-US" sz="3464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Class balance: Positive rate ≈ 0.309 (threshold tuned)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81" y="2547388"/>
            <a:ext cx="5355737" cy="6356958"/>
          </a:xfrm>
          <a:custGeom>
            <a:avLst/>
            <a:gdLst/>
            <a:ahLst/>
            <a:cxnLst/>
            <a:rect r="r" b="b" t="t" l="l"/>
            <a:pathLst>
              <a:path h="6356958" w="5355737">
                <a:moveTo>
                  <a:pt x="0" y="0"/>
                </a:moveTo>
                <a:lnTo>
                  <a:pt x="5355737" y="0"/>
                </a:lnTo>
                <a:lnTo>
                  <a:pt x="535573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12783" y="6356958"/>
            <a:ext cx="5692216" cy="3792439"/>
          </a:xfrm>
          <a:custGeom>
            <a:avLst/>
            <a:gdLst/>
            <a:ahLst/>
            <a:cxnLst/>
            <a:rect r="r" b="b" t="t" l="l"/>
            <a:pathLst>
              <a:path h="3792439" w="5692216">
                <a:moveTo>
                  <a:pt x="0" y="0"/>
                </a:moveTo>
                <a:lnTo>
                  <a:pt x="5692215" y="0"/>
                </a:lnTo>
                <a:lnTo>
                  <a:pt x="5692215" y="3792439"/>
                </a:lnTo>
                <a:lnTo>
                  <a:pt x="0" y="379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23629" y="0"/>
            <a:ext cx="5355737" cy="6356958"/>
          </a:xfrm>
          <a:custGeom>
            <a:avLst/>
            <a:gdLst/>
            <a:ahLst/>
            <a:cxnLst/>
            <a:rect r="r" b="b" t="t" l="l"/>
            <a:pathLst>
              <a:path h="6356958" w="5355737">
                <a:moveTo>
                  <a:pt x="0" y="0"/>
                </a:moveTo>
                <a:lnTo>
                  <a:pt x="5355737" y="0"/>
                </a:lnTo>
                <a:lnTo>
                  <a:pt x="535573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00218" y="1965021"/>
            <a:ext cx="5355737" cy="6356958"/>
          </a:xfrm>
          <a:custGeom>
            <a:avLst/>
            <a:gdLst/>
            <a:ahLst/>
            <a:cxnLst/>
            <a:rect r="r" b="b" t="t" l="l"/>
            <a:pathLst>
              <a:path h="6356958" w="5355737">
                <a:moveTo>
                  <a:pt x="0" y="0"/>
                </a:moveTo>
                <a:lnTo>
                  <a:pt x="5355737" y="0"/>
                </a:lnTo>
                <a:lnTo>
                  <a:pt x="535573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4514" y="385157"/>
            <a:ext cx="10134340" cy="212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3"/>
              </a:lnSpc>
            </a:pPr>
            <a:r>
              <a:rPr lang="en-US" sz="8281" spc="-248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What Drives Outcomes (SHAP &amp; PDP)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99432" y="885817"/>
            <a:ext cx="3598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11</a:t>
            </a:r>
          </a:p>
          <a:p>
            <a:pPr algn="r">
              <a:lnSpc>
                <a:spcPts val="1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00218" y="8205552"/>
            <a:ext cx="632165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60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Theatrical: Budget &amp; popularity dominate; runtime and a few genres/season add lift.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60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Streaming: Engagement proxy (log_votes) is #1; runtime &amp; Documentary signal matter; platform effects are modest.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56" y="1803369"/>
            <a:ext cx="10968599" cy="6133033"/>
          </a:xfrm>
          <a:custGeom>
            <a:avLst/>
            <a:gdLst/>
            <a:ahLst/>
            <a:cxnLst/>
            <a:rect r="r" b="b" t="t" l="l"/>
            <a:pathLst>
              <a:path h="6133033" w="10968599">
                <a:moveTo>
                  <a:pt x="0" y="0"/>
                </a:moveTo>
                <a:lnTo>
                  <a:pt x="10968599" y="0"/>
                </a:lnTo>
                <a:lnTo>
                  <a:pt x="10968599" y="6133032"/>
                </a:lnTo>
                <a:lnTo>
                  <a:pt x="0" y="6133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17" r="0" b="-141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4514" y="385157"/>
            <a:ext cx="3560462" cy="118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3"/>
              </a:lnSpc>
            </a:pPr>
            <a:r>
              <a:rPr lang="en-US" sz="8281" spc="-248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99432" y="885817"/>
            <a:ext cx="35986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59676" y="7168774"/>
            <a:ext cx="7949656" cy="229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3409" indent="-236705" lvl="1">
              <a:lnSpc>
                <a:spcPts val="3069"/>
              </a:lnSpc>
              <a:buFont typeface="Arial"/>
              <a:buChar char="•"/>
            </a:pPr>
            <a:r>
              <a:rPr lang="en-US" sz="2192" spc="-65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Theatrical: Revenue is budget-led; popularity &amp; runtime help; season is a smaller lift. Model fit is stable across splits and CPI choices.</a:t>
            </a:r>
          </a:p>
          <a:p>
            <a:pPr algn="ctr" marL="473409" indent="-236705" lvl="1">
              <a:lnSpc>
                <a:spcPts val="3069"/>
              </a:lnSpc>
              <a:buFont typeface="Arial"/>
              <a:buChar char="•"/>
            </a:pPr>
            <a:r>
              <a:rPr lang="en-US" sz="2192" spc="-65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Streaming: Engagement proxy (log_votes) wins; runtime &amp; Documentary matter; platform effects are modest. We predict quality because revenue/budget are missing.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26951" y="1142992"/>
            <a:ext cx="9838113" cy="5656915"/>
          </a:xfrm>
          <a:custGeom>
            <a:avLst/>
            <a:gdLst/>
            <a:ahLst/>
            <a:cxnLst/>
            <a:rect r="r" b="b" t="t" l="l"/>
            <a:pathLst>
              <a:path h="5656915" w="9838113">
                <a:moveTo>
                  <a:pt x="0" y="0"/>
                </a:moveTo>
                <a:lnTo>
                  <a:pt x="9838113" y="0"/>
                </a:lnTo>
                <a:lnTo>
                  <a:pt x="9838113" y="5656914"/>
                </a:lnTo>
                <a:lnTo>
                  <a:pt x="0" y="5656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4514" y="385157"/>
            <a:ext cx="8516154" cy="212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3"/>
              </a:lnSpc>
            </a:pPr>
            <a:r>
              <a:rPr lang="en-US" sz="8281" spc="-248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Conclusion and recommendation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99432" y="885817"/>
            <a:ext cx="35986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887" y="8366125"/>
            <a:ext cx="14462373" cy="174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-74">
                <a:solidFill>
                  <a:srgbClr val="070614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Streaming:</a:t>
            </a:r>
          </a:p>
          <a:p>
            <a:pPr algn="ctr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74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Prioritize engagement drivers (trailer/thumbnail/testing) — log_votes is the top predictor of success.</a:t>
            </a:r>
          </a:p>
          <a:p>
            <a:pPr algn="ctr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74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Runtime and Documentary tags correlate with higher top-quartile odds; consider content mix experiments.</a:t>
            </a:r>
          </a:p>
          <a:p>
            <a:pPr algn="ctr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74">
                <a:solidFill>
                  <a:srgbClr val="070614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Platform effects are modest; quality bar + engagement ops matter more than where it lands.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1" y="6302953"/>
            <a:ext cx="14595872" cy="174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-74">
                <a:solidFill>
                  <a:srgbClr val="070614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Theatrical:</a:t>
            </a:r>
          </a:p>
          <a:p>
            <a:pPr algn="ctr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Revenue is budget-led; keep log(budget) high but disciplined; expect diminishing returns at the top end.</a:t>
            </a:r>
          </a:p>
          <a:p>
            <a:pPr algn="ctr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Time releases to Holiday/Summer where possible; uplift is consistent but not dominant.</a:t>
            </a:r>
          </a:p>
          <a:p>
            <a:pPr algn="ctr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Lean into franchises / popularity signals; keep runtime reasonable (PDP suggests long runtimes don’t help much)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73748" y="4445068"/>
            <a:ext cx="8516154" cy="118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3"/>
              </a:lnSpc>
            </a:pPr>
            <a:r>
              <a:rPr lang="en-US" sz="8281" spc="-248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17250"/>
            <a:ext cx="6489941" cy="184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99"/>
              </a:lnSpc>
            </a:pPr>
            <a:r>
              <a:rPr lang="en-US" sz="12999" spc="-389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Table of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03159" y="2174745"/>
            <a:ext cx="522891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Problem &amp; Goals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03159" y="5128251"/>
            <a:ext cx="522891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Theatrical Model (Elastic Net)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3159" y="3651498"/>
            <a:ext cx="522891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Cleaning &amp; Preparation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3159" y="6605004"/>
            <a:ext cx="522891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What Drives Outcomes (SHAP &amp; PDP)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03159" y="8081757"/>
            <a:ext cx="522891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Conclusions &amp; Recommendations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03159" y="2913122"/>
            <a:ext cx="522891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&amp; Cohorts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03159" y="5866628"/>
            <a:ext cx="522891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Streaming Model (Gradient Boosting)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03159" y="4389875"/>
            <a:ext cx="522891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EDA and it’s Highlights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03159" y="7343381"/>
            <a:ext cx="522891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Insights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40272" y="2174745"/>
            <a:ext cx="884499" cy="35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b="true" sz="2499" spc="-74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40272" y="5128251"/>
            <a:ext cx="88449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b="true" sz="2499" spc="-74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40272" y="3651498"/>
            <a:ext cx="884499" cy="35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b="true" sz="2499" spc="-74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40272" y="6605004"/>
            <a:ext cx="88449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b="true" sz="2499" spc="-74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40272" y="8081757"/>
            <a:ext cx="88449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b="true" sz="2499" spc="-74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13</a:t>
            </a:r>
          </a:p>
          <a:p>
            <a:pPr algn="r">
              <a:lnSpc>
                <a:spcPts val="224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540272" y="2913122"/>
            <a:ext cx="884499" cy="35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b="true" sz="2499" spc="-74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40272" y="5866628"/>
            <a:ext cx="88449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b="true" sz="2499" spc="-74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40272" y="4389875"/>
            <a:ext cx="88449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b="true" sz="2499" spc="-74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06-08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40272" y="7343381"/>
            <a:ext cx="88449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b="true" sz="2499" spc="-74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12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632843"/>
            <a:ext cx="6489941" cy="184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99"/>
              </a:lnSpc>
            </a:pPr>
            <a:r>
              <a:rPr lang="en-US" sz="12999" i="true" spc="-389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Contents</a:t>
            </a:r>
          </a:p>
        </p:txBody>
      </p:sp>
      <p:sp>
        <p:nvSpPr>
          <p:cNvPr name="AutoShape 23" id="23"/>
          <p:cNvSpPr/>
          <p:nvPr/>
        </p:nvSpPr>
        <p:spPr>
          <a:xfrm flipH="true">
            <a:off x="8540272" y="2043723"/>
            <a:ext cx="0" cy="7214577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028700" y="7329093"/>
            <a:ext cx="751157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6899432" y="885817"/>
            <a:ext cx="35986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379846" y="-2621154"/>
            <a:ext cx="7528308" cy="18288000"/>
          </a:xfrm>
          <a:custGeom>
            <a:avLst/>
            <a:gdLst/>
            <a:ahLst/>
            <a:cxnLst/>
            <a:rect r="r" b="b" t="t" l="l"/>
            <a:pathLst>
              <a:path h="18288000" w="7528308">
                <a:moveTo>
                  <a:pt x="0" y="0"/>
                </a:moveTo>
                <a:lnTo>
                  <a:pt x="7528308" y="0"/>
                </a:lnTo>
                <a:lnTo>
                  <a:pt x="7528308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2923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9437" y="5054508"/>
            <a:ext cx="3809460" cy="4250635"/>
            <a:chOff x="0" y="0"/>
            <a:chExt cx="812800" cy="906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906931"/>
            </a:xfrm>
            <a:custGeom>
              <a:avLst/>
              <a:gdLst/>
              <a:ahLst/>
              <a:cxnLst/>
              <a:rect r="r" b="b" t="t" l="l"/>
              <a:pathLst>
                <a:path h="906931" w="812800">
                  <a:moveTo>
                    <a:pt x="406400" y="0"/>
                  </a:moveTo>
                  <a:cubicBezTo>
                    <a:pt x="181951" y="0"/>
                    <a:pt x="0" y="203023"/>
                    <a:pt x="0" y="453465"/>
                  </a:cubicBezTo>
                  <a:cubicBezTo>
                    <a:pt x="0" y="703907"/>
                    <a:pt x="181951" y="906931"/>
                    <a:pt x="406400" y="906931"/>
                  </a:cubicBezTo>
                  <a:cubicBezTo>
                    <a:pt x="630849" y="906931"/>
                    <a:pt x="812800" y="703907"/>
                    <a:pt x="812800" y="453465"/>
                  </a:cubicBezTo>
                  <a:cubicBezTo>
                    <a:pt x="812800" y="20302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1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04075"/>
              <a:ext cx="660400" cy="71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</a:p>
            <a:p>
              <a:pPr algn="ctr">
                <a:lnSpc>
                  <a:spcPts val="2249"/>
                </a:lnSpc>
              </a:pPr>
            </a:p>
            <a:p>
              <a:pPr algn="ctr">
                <a:lnSpc>
                  <a:spcPts val="2249"/>
                </a:lnSpc>
              </a:pPr>
            </a:p>
            <a:p>
              <a:pPr algn="ctr">
                <a:lnSpc>
                  <a:spcPts val="2249"/>
                </a:lnSpc>
              </a:pPr>
              <a:r>
                <a:rPr lang="en-US" sz="2499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Predict &amp; explain box office</a:t>
              </a:r>
            </a:p>
            <a:p>
              <a:pPr algn="ctr">
                <a:lnSpc>
                  <a:spcPts val="2249"/>
                </a:lnSpc>
              </a:pPr>
              <a:r>
                <a:rPr lang="en-US" sz="2499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Budget, timing, genre, and demand → revenue</a:t>
              </a:r>
            </a:p>
            <a:p>
              <a:pPr algn="ctr">
                <a:lnSpc>
                  <a:spcPts val="2249"/>
                </a:lnSpc>
              </a:pPr>
              <a:r>
                <a:rPr lang="en-US" sz="2499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Time-split training; “what-if” curves for planning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78966" y="4871086"/>
            <a:ext cx="3809460" cy="4344321"/>
            <a:chOff x="0" y="0"/>
            <a:chExt cx="812800" cy="9269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926920"/>
            </a:xfrm>
            <a:custGeom>
              <a:avLst/>
              <a:gdLst/>
              <a:ahLst/>
              <a:cxnLst/>
              <a:rect r="r" b="b" t="t" l="l"/>
              <a:pathLst>
                <a:path h="926920" w="812800">
                  <a:moveTo>
                    <a:pt x="406400" y="0"/>
                  </a:moveTo>
                  <a:cubicBezTo>
                    <a:pt x="181951" y="0"/>
                    <a:pt x="0" y="207498"/>
                    <a:pt x="0" y="463460"/>
                  </a:cubicBezTo>
                  <a:cubicBezTo>
                    <a:pt x="0" y="719422"/>
                    <a:pt x="181951" y="926920"/>
                    <a:pt x="406400" y="926920"/>
                  </a:cubicBezTo>
                  <a:cubicBezTo>
                    <a:pt x="630849" y="926920"/>
                    <a:pt x="812800" y="719422"/>
                    <a:pt x="812800" y="463460"/>
                  </a:cubicBezTo>
                  <a:cubicBezTo>
                    <a:pt x="812800" y="20749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1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05949"/>
              <a:ext cx="660400" cy="734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</a:p>
            <a:p>
              <a:pPr algn="ctr">
                <a:lnSpc>
                  <a:spcPts val="2249"/>
                </a:lnSpc>
              </a:pPr>
            </a:p>
            <a:p>
              <a:pPr algn="ctr">
                <a:lnSpc>
                  <a:spcPts val="2249"/>
                </a:lnSpc>
              </a:pPr>
              <a:r>
                <a:rPr lang="en-US" sz="2499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Spot top-tier titles</a:t>
              </a:r>
            </a:p>
            <a:p>
              <a:pPr algn="ctr">
                <a:lnSpc>
                  <a:spcPts val="2249"/>
                </a:lnSpc>
              </a:pPr>
              <a:r>
                <a:rPr lang="en-US" sz="2499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Use content, timing, platform signals</a:t>
              </a:r>
            </a:p>
            <a:p>
              <a:pPr algn="ctr">
                <a:lnSpc>
                  <a:spcPts val="2249"/>
                </a:lnSpc>
              </a:pPr>
              <a:r>
                <a:rPr lang="en-US" sz="2499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Output: calibrated probabilities + tunable threshold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14403" y="4917929"/>
            <a:ext cx="3809460" cy="4250635"/>
            <a:chOff x="0" y="0"/>
            <a:chExt cx="812800" cy="9069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906931"/>
            </a:xfrm>
            <a:custGeom>
              <a:avLst/>
              <a:gdLst/>
              <a:ahLst/>
              <a:cxnLst/>
              <a:rect r="r" b="b" t="t" l="l"/>
              <a:pathLst>
                <a:path h="906931" w="812800">
                  <a:moveTo>
                    <a:pt x="406400" y="0"/>
                  </a:moveTo>
                  <a:cubicBezTo>
                    <a:pt x="181951" y="0"/>
                    <a:pt x="0" y="203023"/>
                    <a:pt x="0" y="453465"/>
                  </a:cubicBezTo>
                  <a:cubicBezTo>
                    <a:pt x="0" y="703907"/>
                    <a:pt x="181951" y="906931"/>
                    <a:pt x="406400" y="906931"/>
                  </a:cubicBezTo>
                  <a:cubicBezTo>
                    <a:pt x="630849" y="906931"/>
                    <a:pt x="812800" y="703907"/>
                    <a:pt x="812800" y="453465"/>
                  </a:cubicBezTo>
                  <a:cubicBezTo>
                    <a:pt x="812800" y="20302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1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075"/>
              <a:ext cx="660400" cy="71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449840" y="5007665"/>
            <a:ext cx="3809460" cy="4250635"/>
            <a:chOff x="0" y="0"/>
            <a:chExt cx="812800" cy="9069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06931"/>
            </a:xfrm>
            <a:custGeom>
              <a:avLst/>
              <a:gdLst/>
              <a:ahLst/>
              <a:cxnLst/>
              <a:rect r="r" b="b" t="t" l="l"/>
              <a:pathLst>
                <a:path h="906931" w="812800">
                  <a:moveTo>
                    <a:pt x="406400" y="0"/>
                  </a:moveTo>
                  <a:cubicBezTo>
                    <a:pt x="181951" y="0"/>
                    <a:pt x="0" y="203023"/>
                    <a:pt x="0" y="453465"/>
                  </a:cubicBezTo>
                  <a:cubicBezTo>
                    <a:pt x="0" y="703907"/>
                    <a:pt x="181951" y="906931"/>
                    <a:pt x="406400" y="906931"/>
                  </a:cubicBezTo>
                  <a:cubicBezTo>
                    <a:pt x="630849" y="906931"/>
                    <a:pt x="812800" y="703907"/>
                    <a:pt x="812800" y="453465"/>
                  </a:cubicBezTo>
                  <a:cubicBezTo>
                    <a:pt x="812800" y="20302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1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075"/>
              <a:ext cx="660400" cy="71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  <a:r>
                <a:rPr lang="en-US" sz="2499" spc="-74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3 artifacts</a:t>
              </a:r>
            </a:p>
            <a:p>
              <a:pPr algn="ctr">
                <a:lnSpc>
                  <a:spcPts val="2249"/>
                </a:lnSpc>
              </a:pPr>
              <a:r>
                <a:rPr lang="en-US" sz="2499" spc="-74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•</a:t>
              </a:r>
              <a:r>
                <a:rPr lang="en-US" sz="2499" spc="-74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Clean dataset </a:t>
              </a:r>
            </a:p>
            <a:p>
              <a:pPr algn="ctr">
                <a:lnSpc>
                  <a:spcPts val="2249"/>
                </a:lnSpc>
              </a:pPr>
              <a:r>
                <a:rPr lang="en-US" sz="2499" spc="-74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• Notebook </a:t>
              </a:r>
            </a:p>
            <a:p>
              <a:pPr algn="ctr">
                <a:lnSpc>
                  <a:spcPts val="2249"/>
                </a:lnSpc>
              </a:pPr>
              <a:r>
                <a:rPr lang="en-US" sz="2499" spc="-74">
                  <a:solidFill>
                    <a:srgbClr val="070614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• Figure pack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6239310" y="3639779"/>
            <a:ext cx="11334192" cy="0"/>
          </a:xfrm>
          <a:prstGeom prst="line">
            <a:avLst/>
          </a:prstGeom>
          <a:ln cap="flat" w="9525">
            <a:solidFill>
              <a:srgbClr val="0908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6899432" y="885817"/>
            <a:ext cx="359868" cy="29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3926" y="5781994"/>
            <a:ext cx="268048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499" b="true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Theatrical </a:t>
            </a:r>
          </a:p>
          <a:p>
            <a:pPr algn="ctr">
              <a:lnSpc>
                <a:spcPts val="2249"/>
              </a:lnSpc>
            </a:pPr>
            <a:r>
              <a:rPr lang="en-US" sz="2499" b="true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accuracy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71961" y="5643881"/>
            <a:ext cx="268048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499" b="true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Drivers &amp; interpretation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32390" y="5643881"/>
            <a:ext cx="260852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499" b="true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Streaming accuracy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67765" y="5643881"/>
            <a:ext cx="260852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499" b="true">
                <a:solidFill>
                  <a:srgbClr val="070614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Reproducible deliverables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88917" y="1326092"/>
            <a:ext cx="10770383" cy="254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 spc="-8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Our objective: </a:t>
            </a:r>
          </a:p>
          <a:p>
            <a:pPr algn="l">
              <a:lnSpc>
                <a:spcPts val="3938"/>
              </a:lnSpc>
            </a:pPr>
            <a:r>
              <a:rPr lang="en-US" sz="2813" spc="-8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Build forward-tested, explainable models for theaters and streaming that </a:t>
            </a:r>
          </a:p>
          <a:p>
            <a:pPr algn="l">
              <a:lnSpc>
                <a:spcPts val="3938"/>
              </a:lnSpc>
            </a:pPr>
            <a:r>
              <a:rPr lang="en-US" sz="2813" spc="-8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(1) predict outcomes and (2) isolate the levers : budget, timing, genre, engagement so studios can make smarter release decisions.</a:t>
            </a:r>
          </a:p>
          <a:p>
            <a:pPr algn="l">
              <a:lnSpc>
                <a:spcPts val="3938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75673" y="1123950"/>
            <a:ext cx="4168354" cy="374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10100" spc="-303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Project</a:t>
            </a:r>
          </a:p>
          <a:p>
            <a:pPr algn="l">
              <a:lnSpc>
                <a:spcPts val="9090"/>
              </a:lnSpc>
            </a:pPr>
          </a:p>
          <a:p>
            <a:pPr algn="l">
              <a:lnSpc>
                <a:spcPts val="909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39002" y="2099649"/>
            <a:ext cx="4788855" cy="192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40"/>
              </a:lnSpc>
              <a:spcBef>
                <a:spcPct val="0"/>
              </a:spcBef>
            </a:pPr>
            <a:r>
              <a:rPr lang="en-US" sz="10100" spc="-303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Goals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71961" y="6034455"/>
            <a:ext cx="2680481" cy="26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Top 4 drivers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74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log_budget, log_popularity, runtime, log_votes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3623" y="395805"/>
            <a:ext cx="6440338" cy="6440338"/>
          </a:xfrm>
          <a:custGeom>
            <a:avLst/>
            <a:gdLst/>
            <a:ahLst/>
            <a:cxnLst/>
            <a:rect r="r" b="b" t="t" l="l"/>
            <a:pathLst>
              <a:path h="6440338" w="6440338">
                <a:moveTo>
                  <a:pt x="0" y="0"/>
                </a:moveTo>
                <a:lnTo>
                  <a:pt x="6440338" y="0"/>
                </a:lnTo>
                <a:lnTo>
                  <a:pt x="6440338" y="6440338"/>
                </a:lnTo>
                <a:lnTo>
                  <a:pt x="0" y="644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306901" y="4434382"/>
            <a:ext cx="13706768" cy="0"/>
          </a:xfrm>
          <a:prstGeom prst="line">
            <a:avLst/>
          </a:prstGeom>
          <a:ln cap="flat" w="9525">
            <a:solidFill>
              <a:srgbClr val="0908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85694" y="4000200"/>
            <a:ext cx="6608988" cy="6286800"/>
          </a:xfrm>
          <a:custGeom>
            <a:avLst/>
            <a:gdLst/>
            <a:ahLst/>
            <a:cxnLst/>
            <a:rect r="r" b="b" t="t" l="l"/>
            <a:pathLst>
              <a:path h="6286800" w="6608988">
                <a:moveTo>
                  <a:pt x="0" y="0"/>
                </a:moveTo>
                <a:lnTo>
                  <a:pt x="6608988" y="0"/>
                </a:lnTo>
                <a:lnTo>
                  <a:pt x="6608988" y="6286800"/>
                </a:lnTo>
                <a:lnTo>
                  <a:pt x="0" y="628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58895" y="4468306"/>
            <a:ext cx="7935348" cy="5257168"/>
          </a:xfrm>
          <a:custGeom>
            <a:avLst/>
            <a:gdLst/>
            <a:ahLst/>
            <a:cxnLst/>
            <a:rect r="r" b="b" t="t" l="l"/>
            <a:pathLst>
              <a:path h="5257168" w="7935348">
                <a:moveTo>
                  <a:pt x="0" y="0"/>
                </a:moveTo>
                <a:lnTo>
                  <a:pt x="7935347" y="0"/>
                </a:lnTo>
                <a:lnTo>
                  <a:pt x="7935347" y="5257167"/>
                </a:lnTo>
                <a:lnTo>
                  <a:pt x="0" y="5257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51015"/>
            <a:ext cx="8231113" cy="447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0"/>
              </a:lnSpc>
            </a:pPr>
            <a:r>
              <a:rPr lang="en-US" sz="8900" spc="-267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&amp; Cohorts</a:t>
            </a:r>
          </a:p>
          <a:p>
            <a:pPr algn="ctr">
              <a:lnSpc>
                <a:spcPts val="6930"/>
              </a:lnSpc>
            </a:pPr>
            <a:r>
              <a:rPr lang="en-US" sz="7700" spc="-231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(2018–2024)</a:t>
            </a:r>
          </a:p>
          <a:p>
            <a:pPr algn="l">
              <a:lnSpc>
                <a:spcPts val="9090"/>
              </a:lnSpc>
            </a:pPr>
          </a:p>
          <a:p>
            <a:pPr algn="l">
              <a:lnSpc>
                <a:spcPts val="909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899432" y="885817"/>
            <a:ext cx="359868" cy="29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25010" y="2536998"/>
            <a:ext cx="11662990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83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Two public datasets — TMDb &amp; Streaming Platforms (merged by title + year).</a:t>
            </a:r>
          </a:p>
          <a:p>
            <a:pPr algn="ctr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83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Cleaned &amp; standardized — removed zeros, fixed dates, simplified genres.</a:t>
            </a:r>
          </a:p>
          <a:p>
            <a:pPr algn="ctr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83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Two clear cohorts — Theatrical (box office) and Streaming (platform releases).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81232" y="3677798"/>
            <a:ext cx="137067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432220" y="2661447"/>
            <a:ext cx="10224915" cy="6812350"/>
          </a:xfrm>
          <a:custGeom>
            <a:avLst/>
            <a:gdLst/>
            <a:ahLst/>
            <a:cxnLst/>
            <a:rect r="r" b="b" t="t" l="l"/>
            <a:pathLst>
              <a:path h="6812350" w="10224915">
                <a:moveTo>
                  <a:pt x="0" y="0"/>
                </a:moveTo>
                <a:lnTo>
                  <a:pt x="10224915" y="0"/>
                </a:lnTo>
                <a:lnTo>
                  <a:pt x="10224915" y="6812350"/>
                </a:lnTo>
                <a:lnTo>
                  <a:pt x="0" y="6812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48626" y="3677798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8790" y="422954"/>
            <a:ext cx="7303294" cy="335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spc="-270">
                <a:solidFill>
                  <a:srgbClr val="0C0C0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Cleaning and Preparation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99432" y="885817"/>
            <a:ext cx="359868" cy="29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C0C0C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81232" y="3677798"/>
            <a:ext cx="137067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1902723"/>
            <a:ext cx="11127882" cy="5424604"/>
          </a:xfrm>
          <a:custGeom>
            <a:avLst/>
            <a:gdLst/>
            <a:ahLst/>
            <a:cxnLst/>
            <a:rect r="r" b="b" t="t" l="l"/>
            <a:pathLst>
              <a:path h="5424604" w="11127882">
                <a:moveTo>
                  <a:pt x="0" y="0"/>
                </a:moveTo>
                <a:lnTo>
                  <a:pt x="11127882" y="0"/>
                </a:lnTo>
                <a:lnTo>
                  <a:pt x="11127882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8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55449" y="538539"/>
            <a:ext cx="7303294" cy="2324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spc="-270">
                <a:solidFill>
                  <a:srgbClr val="0C0C0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640199"/>
            <a:ext cx="35986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C0C0C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4076" y="5736428"/>
            <a:ext cx="8559836" cy="352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7267" indent="-303634" lvl="1">
              <a:lnSpc>
                <a:spcPts val="3093"/>
              </a:lnSpc>
              <a:buFont typeface="Arial"/>
              <a:buChar char="•"/>
            </a:pPr>
            <a:r>
              <a:rPr lang="en-US" sz="2812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Filter 2018–2024; standardize dates/genres/platforms</a:t>
            </a:r>
          </a:p>
          <a:p>
            <a:pPr algn="ctr" marL="607267" indent="-303634" lvl="1">
              <a:lnSpc>
                <a:spcPts val="3093"/>
              </a:lnSpc>
              <a:buFont typeface="Arial"/>
              <a:buChar char="•"/>
            </a:pPr>
            <a:r>
              <a:rPr lang="en-US" sz="2812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Missingness &amp; sanity checks (dedupe, invalid dates)</a:t>
            </a:r>
          </a:p>
          <a:p>
            <a:pPr algn="ctr" marL="607267" indent="-303634" lvl="1">
              <a:lnSpc>
                <a:spcPts val="3093"/>
              </a:lnSpc>
              <a:buFont typeface="Arial"/>
              <a:buChar char="•"/>
            </a:pPr>
            <a:r>
              <a:rPr lang="en-US" sz="2812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Distributions &amp; log transforms for skewed metrics</a:t>
            </a:r>
          </a:p>
          <a:p>
            <a:pPr algn="ctr" marL="607267" indent="-303634" lvl="1">
              <a:lnSpc>
                <a:spcPts val="3093"/>
              </a:lnSpc>
              <a:buFont typeface="Arial"/>
              <a:buChar char="•"/>
            </a:pPr>
            <a:r>
              <a:rPr lang="en-US" sz="2812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Relationships: bivariate; genre one-hot + per-genre medians</a:t>
            </a:r>
          </a:p>
          <a:p>
            <a:pPr algn="ctr" marL="607267" indent="-303634" lvl="1">
              <a:lnSpc>
                <a:spcPts val="3093"/>
              </a:lnSpc>
              <a:buFont typeface="Arial"/>
              <a:buChar char="•"/>
            </a:pPr>
            <a:r>
              <a:rPr lang="en-US" sz="2812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Cohorts: franchise vs standalone; seasonality</a:t>
            </a:r>
          </a:p>
          <a:p>
            <a:pPr algn="ctr" marL="607267" indent="-303634" lvl="1">
              <a:lnSpc>
                <a:spcPts val="3093"/>
              </a:lnSpc>
              <a:buFont typeface="Arial"/>
              <a:buChar char="•"/>
            </a:pPr>
            <a:r>
              <a:rPr lang="en-US" sz="2812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Outliers &amp; data quality notes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379846" y="-2621154"/>
            <a:ext cx="7528308" cy="18288000"/>
          </a:xfrm>
          <a:custGeom>
            <a:avLst/>
            <a:gdLst/>
            <a:ahLst/>
            <a:cxnLst/>
            <a:rect r="r" b="b" t="t" l="l"/>
            <a:pathLst>
              <a:path h="18288000" w="7528308">
                <a:moveTo>
                  <a:pt x="0" y="0"/>
                </a:moveTo>
                <a:lnTo>
                  <a:pt x="7528308" y="0"/>
                </a:lnTo>
                <a:lnTo>
                  <a:pt x="7528308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2923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375312"/>
            <a:ext cx="5790214" cy="4447915"/>
          </a:xfrm>
          <a:custGeom>
            <a:avLst/>
            <a:gdLst/>
            <a:ahLst/>
            <a:cxnLst/>
            <a:rect r="r" b="b" t="t" l="l"/>
            <a:pathLst>
              <a:path h="4447915" w="5790214">
                <a:moveTo>
                  <a:pt x="0" y="0"/>
                </a:moveTo>
                <a:lnTo>
                  <a:pt x="5790214" y="0"/>
                </a:lnTo>
                <a:lnTo>
                  <a:pt x="5790214" y="4447915"/>
                </a:lnTo>
                <a:lnTo>
                  <a:pt x="0" y="444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1" t="0" r="-121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70713" y="1275265"/>
            <a:ext cx="5600125" cy="4200094"/>
          </a:xfrm>
          <a:custGeom>
            <a:avLst/>
            <a:gdLst/>
            <a:ahLst/>
            <a:cxnLst/>
            <a:rect r="r" b="b" t="t" l="l"/>
            <a:pathLst>
              <a:path h="4200094" w="5600125">
                <a:moveTo>
                  <a:pt x="0" y="0"/>
                </a:moveTo>
                <a:lnTo>
                  <a:pt x="5600125" y="0"/>
                </a:lnTo>
                <a:lnTo>
                  <a:pt x="5600125" y="4200094"/>
                </a:lnTo>
                <a:lnTo>
                  <a:pt x="0" y="4200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20288" y="3517879"/>
            <a:ext cx="5418899" cy="4064174"/>
          </a:xfrm>
          <a:custGeom>
            <a:avLst/>
            <a:gdLst/>
            <a:ahLst/>
            <a:cxnLst/>
            <a:rect r="r" b="b" t="t" l="l"/>
            <a:pathLst>
              <a:path h="4064174" w="5418899">
                <a:moveTo>
                  <a:pt x="0" y="0"/>
                </a:moveTo>
                <a:lnTo>
                  <a:pt x="5418899" y="0"/>
                </a:lnTo>
                <a:lnTo>
                  <a:pt x="5418899" y="4064174"/>
                </a:lnTo>
                <a:lnTo>
                  <a:pt x="0" y="4064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59306" y="5475359"/>
            <a:ext cx="6260981" cy="4695736"/>
          </a:xfrm>
          <a:custGeom>
            <a:avLst/>
            <a:gdLst/>
            <a:ahLst/>
            <a:cxnLst/>
            <a:rect r="r" b="b" t="t" l="l"/>
            <a:pathLst>
              <a:path h="4695736" w="6260981">
                <a:moveTo>
                  <a:pt x="0" y="0"/>
                </a:moveTo>
                <a:lnTo>
                  <a:pt x="6260982" y="0"/>
                </a:lnTo>
                <a:lnTo>
                  <a:pt x="6260982" y="4695736"/>
                </a:lnTo>
                <a:lnTo>
                  <a:pt x="0" y="4695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99432" y="885817"/>
            <a:ext cx="35986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9030" y="365043"/>
            <a:ext cx="7388671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spc="-240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Theatrical EDA Highlights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379846" y="-2621154"/>
            <a:ext cx="7528308" cy="18288000"/>
          </a:xfrm>
          <a:custGeom>
            <a:avLst/>
            <a:gdLst/>
            <a:ahLst/>
            <a:cxnLst/>
            <a:rect r="r" b="b" t="t" l="l"/>
            <a:pathLst>
              <a:path h="18288000" w="7528308">
                <a:moveTo>
                  <a:pt x="0" y="0"/>
                </a:moveTo>
                <a:lnTo>
                  <a:pt x="7528308" y="0"/>
                </a:lnTo>
                <a:lnTo>
                  <a:pt x="7528308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2923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9030" y="2981705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38538" y="2981705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99432" y="885817"/>
            <a:ext cx="3598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70614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08</a:t>
            </a:r>
          </a:p>
          <a:p>
            <a:pPr algn="r">
              <a:lnSpc>
                <a:spcPts val="1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39030" y="365043"/>
            <a:ext cx="7388671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spc="-240">
                <a:solidFill>
                  <a:srgbClr val="070614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Streaming EDA Highlights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81232" y="3677798"/>
            <a:ext cx="137067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36575" y="4120378"/>
            <a:ext cx="7992427" cy="5964348"/>
          </a:xfrm>
          <a:custGeom>
            <a:avLst/>
            <a:gdLst/>
            <a:ahLst/>
            <a:cxnLst/>
            <a:rect r="r" b="b" t="t" l="l"/>
            <a:pathLst>
              <a:path h="5964348" w="7992427">
                <a:moveTo>
                  <a:pt x="0" y="0"/>
                </a:moveTo>
                <a:lnTo>
                  <a:pt x="7992427" y="0"/>
                </a:lnTo>
                <a:lnTo>
                  <a:pt x="7992427" y="5964349"/>
                </a:lnTo>
                <a:lnTo>
                  <a:pt x="0" y="5964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4145" y="952492"/>
            <a:ext cx="8834791" cy="2324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spc="-270">
                <a:solidFill>
                  <a:srgbClr val="0C0C0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Theatrical Model (Elastic Net)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99432" y="885817"/>
            <a:ext cx="35986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2000" i="true" spc="-60">
                <a:solidFill>
                  <a:srgbClr val="0C0C0C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09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30014" y="5076825"/>
            <a:ext cx="9570619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83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Goal: Predict log(revenue) for theatrical titles</a:t>
            </a:r>
          </a:p>
          <a:p>
            <a:pPr algn="ctr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83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Why Elastic Net: handles correlated features (genres/season), gives sparse, interpretable weights</a:t>
            </a:r>
          </a:p>
          <a:p>
            <a:pPr algn="ctr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83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Inputs: log(budget), season/cohort, franchise flag, runtime, language, genres (one-hot); 5-fold CV on α &amp; l1_ratio.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7854" y="2950210"/>
            <a:ext cx="608982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83">
                <a:solidFill>
                  <a:srgbClr val="0C0C0C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R² 0.610 | MAE (log) 2.56 | Test: 2023–2024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8936" y="8722844"/>
            <a:ext cx="71076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74">
                <a:solidFill>
                  <a:srgbClr val="0C0C0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Log transform justified; strong budget→revenue trend.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DAG2MucZ7fk</dc:identifier>
  <dcterms:modified xsi:type="dcterms:W3CDTF">2011-08-01T06:04:30Z</dcterms:modified>
  <cp:revision>1</cp:revision>
  <dc:title>Theaters vs. Streaming: What Predicts Success</dc:title>
</cp:coreProperties>
</file>